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74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535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7808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66197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8169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74677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144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86670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26342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5725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61101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47555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B88D5-30AB-4938-827E-8687D6051698}" type="datetimeFigureOut">
              <a:rPr lang="es-CO" smtClean="0"/>
              <a:t>16/07/2017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4B468-CEE6-4ED3-A72A-3DFDEE624C5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88344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emf"/><Relationship Id="rId12" Type="http://schemas.openxmlformats.org/officeDocument/2006/relationships/image" Target="../media/image8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0" Type="http://schemas.openxmlformats.org/officeDocument/2006/relationships/image" Target="../media/image6.emf"/><Relationship Id="rId4" Type="http://schemas.openxmlformats.org/officeDocument/2006/relationships/image" Target="../media/image1.png"/><Relationship Id="rId9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33 Rectángulo"/>
          <p:cNvSpPr/>
          <p:nvPr/>
        </p:nvSpPr>
        <p:spPr>
          <a:xfrm>
            <a:off x="2519772" y="4047021"/>
            <a:ext cx="2243368" cy="234191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aphicFrame>
        <p:nvGraphicFramePr>
          <p:cNvPr id="2" name="1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906892"/>
              </p:ext>
            </p:extLst>
          </p:nvPr>
        </p:nvGraphicFramePr>
        <p:xfrm>
          <a:off x="1045381" y="3356992"/>
          <a:ext cx="69109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7988"/>
                <a:gridCol w="1577510"/>
                <a:gridCol w="1652629"/>
                <a:gridCol w="826315"/>
                <a:gridCol w="976553"/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2004 - 2007</a:t>
                      </a:r>
                      <a:endParaRPr lang="es-CO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2008 - 2010</a:t>
                      </a:r>
                      <a:endParaRPr lang="es-CO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2012 - 2015</a:t>
                      </a:r>
                      <a:endParaRPr lang="es-CO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2016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2017</a:t>
                      </a:r>
                      <a:endParaRPr lang="es-CO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3 CuadroTexto"/>
          <p:cNvSpPr txBox="1"/>
          <p:nvPr/>
        </p:nvSpPr>
        <p:spPr>
          <a:xfrm>
            <a:off x="2915816" y="1931118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8" name="7 Rectángulo"/>
          <p:cNvSpPr/>
          <p:nvPr/>
        </p:nvSpPr>
        <p:spPr>
          <a:xfrm>
            <a:off x="431542" y="260648"/>
            <a:ext cx="1872206" cy="28498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6" name="3 Image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40" y="327428"/>
            <a:ext cx="1819724" cy="1330181"/>
          </a:xfrm>
          <a:prstGeom prst="rect">
            <a:avLst/>
          </a:prstGeom>
        </p:spPr>
      </p:pic>
      <p:sp>
        <p:nvSpPr>
          <p:cNvPr id="9" name="8 CuadroTexto"/>
          <p:cNvSpPr txBox="1"/>
          <p:nvPr/>
        </p:nvSpPr>
        <p:spPr>
          <a:xfrm>
            <a:off x="399076" y="1657609"/>
            <a:ext cx="18913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000" b="1" dirty="0" smtClean="0">
                <a:latin typeface="Times New Roman" pitchFamily="18" charset="0"/>
                <a:cs typeface="Times New Roman" pitchFamily="18" charset="0"/>
              </a:rPr>
              <a:t>El resultado de evaluación externa  de estudiantes en el municipio se mantenía en los mas bajos niveles del país, las acciones de mejoramiento aisladas desde los establecimientos educativos y los lideres parecían pasivos a esta necesidad manifiesta</a:t>
            </a:r>
            <a:endParaRPr lang="es-CO" sz="1000" dirty="0"/>
          </a:p>
        </p:txBody>
      </p:sp>
      <p:cxnSp>
        <p:nvCxnSpPr>
          <p:cNvPr id="11" name="10 Conector angular"/>
          <p:cNvCxnSpPr>
            <a:stCxn id="8" idx="1"/>
            <a:endCxn id="2" idx="1"/>
          </p:cNvCxnSpPr>
          <p:nvPr/>
        </p:nvCxnSpPr>
        <p:spPr>
          <a:xfrm rot="10800000" flipH="1" flipV="1">
            <a:off x="431541" y="1685594"/>
            <a:ext cx="613839" cy="1856817"/>
          </a:xfrm>
          <a:prstGeom prst="bentConnector3">
            <a:avLst>
              <a:gd name="adj1" fmla="val -37241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18 Rectángulo"/>
          <p:cNvSpPr/>
          <p:nvPr/>
        </p:nvSpPr>
        <p:spPr>
          <a:xfrm>
            <a:off x="399075" y="4093915"/>
            <a:ext cx="1868669" cy="23042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19 CuadroTexto"/>
          <p:cNvSpPr txBox="1"/>
          <p:nvPr/>
        </p:nvSpPr>
        <p:spPr>
          <a:xfrm>
            <a:off x="363071" y="4029116"/>
            <a:ext cx="19406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000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s-CO" sz="1000" dirty="0" smtClean="0">
                <a:latin typeface="Times New Roman" pitchFamily="18" charset="0"/>
                <a:cs typeface="Times New Roman" pitchFamily="18" charset="0"/>
              </a:rPr>
              <a:t>l trabajo en el aula de los con el propósito final que acceda a la educación superior como parte de su desarrollo personal y un paso fundamental de superación profesional. Infortunadamente no siempre sucede pues hay diversos factores sociales y económicos que influyen</a:t>
            </a:r>
            <a:endParaRPr lang="es-CO" sz="1000" dirty="0"/>
          </a:p>
        </p:txBody>
      </p:sp>
      <p:pic>
        <p:nvPicPr>
          <p:cNvPr id="21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36000"/>
                    </a14:imgEffect>
                    <a14:imgEffect>
                      <a14:brightnessContrast bright="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64" y="5533587"/>
            <a:ext cx="1827079" cy="864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21 CuadroTexto"/>
          <p:cNvSpPr txBox="1"/>
          <p:nvPr/>
        </p:nvSpPr>
        <p:spPr>
          <a:xfrm>
            <a:off x="2558970" y="5998061"/>
            <a:ext cx="2204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smtClean="0">
                <a:latin typeface="Times New Roman" pitchFamily="18" charset="0"/>
                <a:cs typeface="Times New Roman" pitchFamily="18" charset="0"/>
              </a:rPr>
              <a:t>La comunidad educativa exige y merece mejores resultados</a:t>
            </a:r>
          </a:p>
        </p:txBody>
      </p:sp>
      <p:pic>
        <p:nvPicPr>
          <p:cNvPr id="24" name="1 Image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9772" y="4047022"/>
            <a:ext cx="2227128" cy="1667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24 Rectángulo"/>
          <p:cNvSpPr/>
          <p:nvPr/>
        </p:nvSpPr>
        <p:spPr>
          <a:xfrm>
            <a:off x="2676230" y="314168"/>
            <a:ext cx="1847324" cy="284989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25 Rectángulo"/>
          <p:cNvSpPr/>
          <p:nvPr/>
        </p:nvSpPr>
        <p:spPr>
          <a:xfrm>
            <a:off x="4763140" y="327430"/>
            <a:ext cx="1819532" cy="28498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28 Rectángulo"/>
          <p:cNvSpPr/>
          <p:nvPr/>
        </p:nvSpPr>
        <p:spPr>
          <a:xfrm>
            <a:off x="6942491" y="363719"/>
            <a:ext cx="1517941" cy="262144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6" name="35 Conector angular"/>
          <p:cNvCxnSpPr>
            <a:endCxn id="19" idx="1"/>
          </p:cNvCxnSpPr>
          <p:nvPr/>
        </p:nvCxnSpPr>
        <p:spPr>
          <a:xfrm rot="5400000">
            <a:off x="316879" y="3871235"/>
            <a:ext cx="1457004" cy="1292612"/>
          </a:xfrm>
          <a:prstGeom prst="bentConnector4">
            <a:avLst>
              <a:gd name="adj1" fmla="val 10462"/>
              <a:gd name="adj2" fmla="val 117685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3 Imagen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230" y="363719"/>
            <a:ext cx="1847324" cy="2092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50 CuadroTexto"/>
          <p:cNvSpPr txBox="1"/>
          <p:nvPr/>
        </p:nvSpPr>
        <p:spPr>
          <a:xfrm>
            <a:off x="2676230" y="2456176"/>
            <a:ext cx="1847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smtClean="0">
                <a:latin typeface="Times New Roman" pitchFamily="18" charset="0"/>
                <a:cs typeface="Times New Roman" pitchFamily="18" charset="0"/>
              </a:rPr>
              <a:t>Los gobernantes, docentes y directivos asumen nuevas posiciones frente al uso de los resultados</a:t>
            </a:r>
            <a:endParaRPr lang="es-CO" sz="1000" dirty="0"/>
          </a:p>
        </p:txBody>
      </p:sp>
      <p:cxnSp>
        <p:nvCxnSpPr>
          <p:cNvPr id="53" name="52 Conector recto de flecha"/>
          <p:cNvCxnSpPr/>
          <p:nvPr/>
        </p:nvCxnSpPr>
        <p:spPr>
          <a:xfrm flipH="1">
            <a:off x="3418549" y="3174714"/>
            <a:ext cx="120923" cy="283218"/>
          </a:xfrm>
          <a:prstGeom prst="straightConnector1">
            <a:avLst/>
          </a:prstGeom>
          <a:ln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59 Conector recto de flecha"/>
          <p:cNvCxnSpPr/>
          <p:nvPr/>
        </p:nvCxnSpPr>
        <p:spPr>
          <a:xfrm flipV="1">
            <a:off x="4441237" y="3709823"/>
            <a:ext cx="404139" cy="384092"/>
          </a:xfrm>
          <a:prstGeom prst="straightConnector1">
            <a:avLst/>
          </a:prstGeom>
          <a:ln>
            <a:solidFill>
              <a:schemeClr val="accent6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62 Rectángulo"/>
          <p:cNvSpPr/>
          <p:nvPr/>
        </p:nvSpPr>
        <p:spPr>
          <a:xfrm>
            <a:off x="5076056" y="4049078"/>
            <a:ext cx="1866435" cy="23598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4" name="63 CuadroTexto"/>
          <p:cNvSpPr txBox="1"/>
          <p:nvPr/>
        </p:nvSpPr>
        <p:spPr>
          <a:xfrm>
            <a:off x="4731246" y="2629286"/>
            <a:ext cx="19442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smtClean="0">
                <a:latin typeface="Times New Roman" pitchFamily="18" charset="0"/>
                <a:cs typeface="Times New Roman" pitchFamily="18" charset="0"/>
              </a:rPr>
              <a:t>Cambios en los resultados a partir de la ejecución de planes de mejoramiento</a:t>
            </a:r>
            <a:endParaRPr lang="es-CO" sz="1000" dirty="0"/>
          </a:p>
        </p:txBody>
      </p:sp>
      <p:pic>
        <p:nvPicPr>
          <p:cNvPr id="65" name="2 Imagen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900" y="327566"/>
            <a:ext cx="1835772" cy="224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7" name="66 Conector angular"/>
          <p:cNvCxnSpPr/>
          <p:nvPr/>
        </p:nvCxnSpPr>
        <p:spPr>
          <a:xfrm rot="10800000" flipH="1" flipV="1">
            <a:off x="4763140" y="1657609"/>
            <a:ext cx="1177012" cy="1705556"/>
          </a:xfrm>
          <a:prstGeom prst="bentConnector4">
            <a:avLst>
              <a:gd name="adj1" fmla="val -10146"/>
              <a:gd name="adj2" fmla="val 91774"/>
            </a:avLst>
          </a:prstGeom>
          <a:ln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0" name="1 Imagen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4142532"/>
            <a:ext cx="1866435" cy="1512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80 CuadroTexto"/>
          <p:cNvSpPr txBox="1"/>
          <p:nvPr/>
        </p:nvSpPr>
        <p:spPr>
          <a:xfrm>
            <a:off x="5076056" y="5921117"/>
            <a:ext cx="21602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smtClean="0">
                <a:latin typeface="Times New Roman" pitchFamily="18" charset="0"/>
                <a:cs typeface="Times New Roman" pitchFamily="18" charset="0"/>
              </a:rPr>
              <a:t>Trabajo articulado con funcionarios, directivos  y docentes para lograr mejorar el ISCE</a:t>
            </a:r>
            <a:endParaRPr lang="es-CO" sz="1000" dirty="0"/>
          </a:p>
        </p:txBody>
      </p:sp>
      <p:cxnSp>
        <p:nvCxnSpPr>
          <p:cNvPr id="83" name="82 Conector recto de flecha"/>
          <p:cNvCxnSpPr/>
          <p:nvPr/>
        </p:nvCxnSpPr>
        <p:spPr>
          <a:xfrm>
            <a:off x="6489882" y="3629392"/>
            <a:ext cx="185580" cy="399724"/>
          </a:xfrm>
          <a:prstGeom prst="straightConnector1">
            <a:avLst/>
          </a:prstGeom>
          <a:ln>
            <a:solidFill>
              <a:srgbClr val="00B05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85 CuadroTexto"/>
          <p:cNvSpPr txBox="1"/>
          <p:nvPr/>
        </p:nvSpPr>
        <p:spPr>
          <a:xfrm>
            <a:off x="6942491" y="1815617"/>
            <a:ext cx="153342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smtClean="0">
                <a:latin typeface="Times New Roman" pitchFamily="18" charset="0"/>
                <a:cs typeface="Times New Roman" pitchFamily="18" charset="0"/>
              </a:rPr>
              <a:t>TRABAJAMOS,  implementado diferentes estrategias en el marco de un pan de desarrollo Municipal con miras a UN TURBO EDUCADO Y EN PAZ</a:t>
            </a:r>
            <a:endParaRPr lang="es-CO" sz="1000" dirty="0"/>
          </a:p>
        </p:txBody>
      </p:sp>
      <p:pic>
        <p:nvPicPr>
          <p:cNvPr id="87" name="Picture 2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491" y="451903"/>
            <a:ext cx="1517941" cy="1238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9" name="88 Conector angular"/>
          <p:cNvCxnSpPr>
            <a:endCxn id="86" idx="3"/>
          </p:cNvCxnSpPr>
          <p:nvPr/>
        </p:nvCxnSpPr>
        <p:spPr>
          <a:xfrm rot="5400000" flipH="1" flipV="1">
            <a:off x="7630723" y="2471131"/>
            <a:ext cx="915930" cy="774455"/>
          </a:xfrm>
          <a:prstGeom prst="bentConnector4">
            <a:avLst>
              <a:gd name="adj1" fmla="val 18077"/>
              <a:gd name="adj2" fmla="val 129518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91 Rectángulo"/>
          <p:cNvSpPr/>
          <p:nvPr/>
        </p:nvSpPr>
        <p:spPr>
          <a:xfrm>
            <a:off x="7232297" y="4142532"/>
            <a:ext cx="1389493" cy="210420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91" name="Picture 6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120" y="4147992"/>
            <a:ext cx="1389494" cy="1137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3" name="92 CuadroTexto"/>
          <p:cNvSpPr txBox="1"/>
          <p:nvPr/>
        </p:nvSpPr>
        <p:spPr>
          <a:xfrm>
            <a:off x="7258120" y="5350259"/>
            <a:ext cx="13894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smtClean="0"/>
              <a:t>Articulación de procesos, programas y proyectos desde la Secretaria de Educación  </a:t>
            </a:r>
            <a:endParaRPr lang="es-CO" sz="1000" dirty="0"/>
          </a:p>
        </p:txBody>
      </p:sp>
      <p:cxnSp>
        <p:nvCxnSpPr>
          <p:cNvPr id="101" name="100 Conector angular"/>
          <p:cNvCxnSpPr>
            <a:endCxn id="92" idx="0"/>
          </p:cNvCxnSpPr>
          <p:nvPr/>
        </p:nvCxnSpPr>
        <p:spPr>
          <a:xfrm>
            <a:off x="6990776" y="3729785"/>
            <a:ext cx="936268" cy="412747"/>
          </a:xfrm>
          <a:prstGeom prst="bentConnector2">
            <a:avLst/>
          </a:prstGeom>
          <a:ln>
            <a:solidFill>
              <a:schemeClr val="tx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8" name="Alex Campos Regreso A Ti (LETRA)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273493" y="3457932"/>
            <a:ext cx="313068" cy="31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80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5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0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8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0"/>
                  </p:tgtEl>
                </p:cond>
              </p:nextCondLst>
            </p:seq>
          </p:childTnLst>
        </p:cTn>
      </p:par>
    </p:tnLst>
    <p:bldLst>
      <p:bldP spid="9" grpId="0"/>
      <p:bldP spid="20" grpId="0"/>
      <p:bldP spid="22" grpId="0"/>
      <p:bldP spid="51" grpId="0"/>
      <p:bldP spid="64" grpId="0"/>
      <p:bldP spid="81" grpId="0"/>
      <p:bldP spid="86" grpId="0"/>
      <p:bldP spid="93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177</Words>
  <Application>Microsoft Office PowerPoint</Application>
  <PresentationFormat>Presentación en pantalla (4:3)</PresentationFormat>
  <Paragraphs>13</Paragraphs>
  <Slides>1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2" baseType="lpstr">
      <vt:lpstr>Tema de Office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HP_AMD</dc:creator>
  <cp:lastModifiedBy>HP_AMD</cp:lastModifiedBy>
  <cp:revision>17</cp:revision>
  <dcterms:created xsi:type="dcterms:W3CDTF">2017-07-16T15:43:41Z</dcterms:created>
  <dcterms:modified xsi:type="dcterms:W3CDTF">2017-07-16T19:51:54Z</dcterms:modified>
</cp:coreProperties>
</file>

<file path=docProps/thumbnail.jpeg>
</file>